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22"/>
  </p:notesMasterIdLst>
  <p:handoutMasterIdLst>
    <p:handoutMasterId r:id="rId23"/>
  </p:handoutMasterIdLst>
  <p:sldIdLst>
    <p:sldId id="256" r:id="rId2"/>
    <p:sldId id="257" r:id="rId3"/>
    <p:sldId id="258" r:id="rId4"/>
    <p:sldId id="259" r:id="rId5"/>
    <p:sldId id="262" r:id="rId6"/>
    <p:sldId id="263" r:id="rId7"/>
    <p:sldId id="264" r:id="rId8"/>
    <p:sldId id="265" r:id="rId9"/>
    <p:sldId id="261" r:id="rId10"/>
    <p:sldId id="266" r:id="rId11"/>
    <p:sldId id="267" r:id="rId12"/>
    <p:sldId id="260" r:id="rId13"/>
    <p:sldId id="268" r:id="rId14"/>
    <p:sldId id="269" r:id="rId15"/>
    <p:sldId id="270" r:id="rId16"/>
    <p:sldId id="271" r:id="rId17"/>
    <p:sldId id="272" r:id="rId18"/>
    <p:sldId id="273" r:id="rId19"/>
    <p:sldId id="274" r:id="rId20"/>
    <p:sldId id="275" r:id="rId21"/>
  </p:sldIdLst>
  <p:sldSz cx="9144000" cy="6858000" type="screen4x3"/>
  <p:notesSz cx="6858000" cy="9144000"/>
  <p:custDataLst>
    <p:tags r:id="rId24"/>
  </p:custDataLst>
  <p:defaultTextStyle>
    <a:defPPr>
      <a:defRPr lang="en-AU"/>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6600FF"/>
    <a:srgbClr val="009999"/>
    <a:srgbClr val="FF3300"/>
    <a:srgbClr val="FF6633"/>
    <a:srgbClr val="F8F8F8"/>
    <a:srgbClr val="FFFF99"/>
    <a:srgbClr val="FFFF00"/>
    <a:srgbClr val="B2B2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371" autoAdjust="0"/>
    <p:restoredTop sz="96975" autoAdjust="0"/>
  </p:normalViewPr>
  <p:slideViewPr>
    <p:cSldViewPr>
      <p:cViewPr>
        <p:scale>
          <a:sx n="80" d="100"/>
          <a:sy n="80" d="100"/>
        </p:scale>
        <p:origin x="90" y="1032"/>
      </p:cViewPr>
      <p:guideLst>
        <p:guide orient="horz" pos="1920"/>
        <p:guide orient="horz" pos="1776"/>
        <p:guide orient="horz" pos="1728"/>
        <p:guide pos="2112"/>
        <p:guide pos="1056"/>
        <p:guide pos="960"/>
        <p:guide pos="22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81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en-US" smtClean="0"/>
              <a:t>Manage People Performance RAF</a:t>
            </a:r>
            <a:endParaRPr lang="en-AU"/>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eaLnBrk="0" hangingPunct="0">
              <a:defRPr sz="1200"/>
            </a:lvl1pPr>
          </a:lstStyle>
          <a:p>
            <a:endParaRPr lang="en-AU"/>
          </a:p>
        </p:txBody>
      </p:sp>
      <p:sp>
        <p:nvSpPr>
          <p:cNvPr id="10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eaLnBrk="0" hangingPunct="0">
              <a:defRPr sz="1200"/>
            </a:lvl1pPr>
          </a:lstStyle>
          <a:p>
            <a:endParaRPr lang="en-AU"/>
          </a:p>
        </p:txBody>
      </p:sp>
      <p:sp>
        <p:nvSpPr>
          <p:cNvPr id="102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103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r>
              <a:rPr lang="en-AU" smtClean="0"/>
              <a:t>Manage People Performance RAF</a:t>
            </a:r>
            <a:endParaRPr lang="en-AU"/>
          </a:p>
        </p:txBody>
      </p:sp>
      <p:sp>
        <p:nvSpPr>
          <p:cNvPr id="103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eaLnBrk="0" hangingPunct="0">
              <a:defRPr sz="1200"/>
            </a:lvl1pPr>
          </a:lstStyle>
          <a:p>
            <a:fld id="{63C621A0-8AF3-4B9A-9DE6-992EC6EC8D6C}" type="slidenum">
              <a:rPr lang="en-AU"/>
              <a:pPr/>
              <a:t>‹#›</a:t>
            </a:fld>
            <a:endParaRPr lang="en-AU"/>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5AF03C54-AC8F-4D0C-94EB-97F87CD6D6CF}" type="slidenum">
              <a:rPr lang="en-AU"/>
              <a:pPr/>
              <a:t>1</a:t>
            </a:fld>
            <a:endParaRPr lang="en-AU"/>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
        <p:nvSpPr>
          <p:cNvPr id="7" name="Footer Placeholder 6"/>
          <p:cNvSpPr>
            <a:spLocks noGrp="1"/>
          </p:cNvSpPr>
          <p:nvPr>
            <p:ph type="ftr" sz="quarter" idx="10"/>
          </p:nvPr>
        </p:nvSpPr>
        <p:spPr/>
        <p:txBody>
          <a:bodyPr/>
          <a:lstStyle/>
          <a:p>
            <a:r>
              <a:rPr lang="en-AU" smtClean="0"/>
              <a:t>Manage People Performance RAF</a:t>
            </a:r>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63C621A0-8AF3-4B9A-9DE6-992EC6EC8D6C}" type="slidenum">
              <a:rPr lang="en-AU" smtClean="0"/>
              <a:pPr/>
              <a:t>20</a:t>
            </a:fld>
            <a:endParaRPr lang="en-AU"/>
          </a:p>
        </p:txBody>
      </p:sp>
      <p:sp>
        <p:nvSpPr>
          <p:cNvPr id="5" name="Footer Placeholder 4"/>
          <p:cNvSpPr>
            <a:spLocks noGrp="1"/>
          </p:cNvSpPr>
          <p:nvPr>
            <p:ph type="ftr" sz="quarter" idx="11"/>
          </p:nvPr>
        </p:nvSpPr>
        <p:spPr/>
        <p:txBody>
          <a:bodyPr/>
          <a:lstStyle/>
          <a:p>
            <a:r>
              <a:rPr lang="en-AU" smtClean="0"/>
              <a:t>Manage People Performance RAF</a:t>
            </a:r>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7890" name="Rectangle 2050"/>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en-AU"/>
              <a:t>Click to edit Master title style</a:t>
            </a:r>
          </a:p>
        </p:txBody>
      </p:sp>
      <p:sp>
        <p:nvSpPr>
          <p:cNvPr id="37891" name="Rectangle 2051"/>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en-AU"/>
              <a:t>Click to edit Master subtitle style</a:t>
            </a:r>
          </a:p>
        </p:txBody>
      </p:sp>
      <p:grpSp>
        <p:nvGrpSpPr>
          <p:cNvPr id="37892" name="Group 2052"/>
          <p:cNvGrpSpPr>
            <a:grpSpLocks/>
          </p:cNvGrpSpPr>
          <p:nvPr/>
        </p:nvGrpSpPr>
        <p:grpSpPr bwMode="auto">
          <a:xfrm>
            <a:off x="177800" y="230188"/>
            <a:ext cx="203200" cy="6503987"/>
            <a:chOff x="112" y="145"/>
            <a:chExt cx="128" cy="4097"/>
          </a:xfrm>
        </p:grpSpPr>
        <p:sp>
          <p:nvSpPr>
            <p:cNvPr id="37893" name="Rectangle 2053"/>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endParaRPr lang="en-AU"/>
            </a:p>
          </p:txBody>
        </p:sp>
        <p:sp>
          <p:nvSpPr>
            <p:cNvPr id="37894" name="Rectangle 2054"/>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w="9525">
              <a:noFill/>
              <a:miter lim="800000"/>
              <a:headEnd/>
              <a:tailEnd/>
            </a:ln>
            <a:effectLst/>
          </p:spPr>
          <p:txBody>
            <a:bodyPr wrap="none" anchor="ctr"/>
            <a:lstStyle/>
            <a:p>
              <a:pPr algn="ctr"/>
              <a:endParaRPr lang="en-US"/>
            </a:p>
          </p:txBody>
        </p:sp>
      </p:grpSp>
      <p:grpSp>
        <p:nvGrpSpPr>
          <p:cNvPr id="37895" name="Group 2055"/>
          <p:cNvGrpSpPr>
            <a:grpSpLocks/>
          </p:cNvGrpSpPr>
          <p:nvPr/>
        </p:nvGrpSpPr>
        <p:grpSpPr bwMode="auto">
          <a:xfrm>
            <a:off x="8793163" y="220663"/>
            <a:ext cx="198437" cy="6408737"/>
            <a:chOff x="5539" y="139"/>
            <a:chExt cx="125" cy="4037"/>
          </a:xfrm>
        </p:grpSpPr>
        <p:sp>
          <p:nvSpPr>
            <p:cNvPr id="37896" name="Rectangle 2056"/>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endParaRPr lang="en-AU"/>
            </a:p>
          </p:txBody>
        </p:sp>
        <p:sp>
          <p:nvSpPr>
            <p:cNvPr id="37897" name="Rectangle 2057"/>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w="9525">
              <a:noFill/>
              <a:miter lim="800000"/>
              <a:headEnd/>
              <a:tailEnd/>
            </a:ln>
            <a:effectLst/>
          </p:spPr>
          <p:txBody>
            <a:bodyPr wrap="none" anchor="ctr"/>
            <a:lstStyle/>
            <a:p>
              <a:endParaRPr lang="en-AU"/>
            </a:p>
          </p:txBody>
        </p:sp>
      </p:grpSp>
      <p:grpSp>
        <p:nvGrpSpPr>
          <p:cNvPr id="37898" name="Group 2058"/>
          <p:cNvGrpSpPr>
            <a:grpSpLocks/>
          </p:cNvGrpSpPr>
          <p:nvPr/>
        </p:nvGrpSpPr>
        <p:grpSpPr bwMode="auto">
          <a:xfrm>
            <a:off x="412750" y="6477000"/>
            <a:ext cx="8686800" cy="228600"/>
            <a:chOff x="260" y="4080"/>
            <a:chExt cx="5472" cy="144"/>
          </a:xfrm>
        </p:grpSpPr>
        <p:sp>
          <p:nvSpPr>
            <p:cNvPr id="37899" name="Rectangle 2059"/>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w="9525">
              <a:noFill/>
              <a:miter lim="800000"/>
              <a:headEnd/>
              <a:tailEnd/>
            </a:ln>
            <a:effectLst/>
          </p:spPr>
          <p:txBody>
            <a:bodyPr wrap="none" anchor="ctr"/>
            <a:lstStyle/>
            <a:p>
              <a:endParaRPr lang="en-AU"/>
            </a:p>
          </p:txBody>
        </p:sp>
        <p:sp>
          <p:nvSpPr>
            <p:cNvPr id="37900" name="Rectangle 2060"/>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w="9525">
              <a:noFill/>
              <a:miter lim="800000"/>
              <a:headEnd/>
              <a:tailEnd/>
            </a:ln>
            <a:effectLst/>
          </p:spPr>
          <p:txBody>
            <a:bodyPr wrap="none" anchor="ctr"/>
            <a:lstStyle/>
            <a:p>
              <a:endParaRPr lang="en-AU"/>
            </a:p>
          </p:txBody>
        </p:sp>
      </p:grpSp>
      <p:grpSp>
        <p:nvGrpSpPr>
          <p:cNvPr id="37901" name="Group 2061"/>
          <p:cNvGrpSpPr>
            <a:grpSpLocks/>
          </p:cNvGrpSpPr>
          <p:nvPr/>
        </p:nvGrpSpPr>
        <p:grpSpPr bwMode="auto">
          <a:xfrm>
            <a:off x="76200" y="176213"/>
            <a:ext cx="8745538" cy="161925"/>
            <a:chOff x="48" y="111"/>
            <a:chExt cx="5509" cy="102"/>
          </a:xfrm>
        </p:grpSpPr>
        <p:sp>
          <p:nvSpPr>
            <p:cNvPr id="37902" name="Rectangle 2062"/>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endParaRPr lang="en-AU"/>
            </a:p>
          </p:txBody>
        </p:sp>
        <p:sp>
          <p:nvSpPr>
            <p:cNvPr id="37903" name="Rectangle 2063"/>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w="9525">
              <a:noFill/>
              <a:miter lim="800000"/>
              <a:headEnd/>
              <a:tailEnd/>
            </a:ln>
            <a:effectLst/>
          </p:spPr>
          <p:txBody>
            <a:bodyPr wrap="none" anchor="ctr"/>
            <a:lstStyle/>
            <a:p>
              <a:endParaRPr lang="en-AU"/>
            </a:p>
          </p:txBody>
        </p:sp>
      </p:grpSp>
      <p:sp>
        <p:nvSpPr>
          <p:cNvPr id="37904" name="Rectangle 2064"/>
          <p:cNvSpPr>
            <a:spLocks noGrp="1" noChangeArrowheads="1"/>
          </p:cNvSpPr>
          <p:nvPr>
            <p:ph type="dt" sz="half" idx="2"/>
          </p:nvPr>
        </p:nvSpPr>
        <p:spPr bwMode="auto">
          <a:xfrm>
            <a:off x="381000" y="6015038"/>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400">
                <a:solidFill>
                  <a:schemeClr val="bg2"/>
                </a:solidFill>
                <a:latin typeface="+mn-lt"/>
              </a:defRPr>
            </a:lvl1pPr>
          </a:lstStyle>
          <a:p>
            <a:endParaRPr lang="en-AU"/>
          </a:p>
        </p:txBody>
      </p:sp>
      <p:sp>
        <p:nvSpPr>
          <p:cNvPr id="37905" name="Rectangle 2065"/>
          <p:cNvSpPr>
            <a:spLocks noGrp="1" noChangeArrowheads="1"/>
          </p:cNvSpPr>
          <p:nvPr>
            <p:ph type="ftr" sz="quarter" idx="3"/>
          </p:nvPr>
        </p:nvSpPr>
        <p:spPr bwMode="auto">
          <a:xfrm>
            <a:off x="3124200" y="6015038"/>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400">
                <a:solidFill>
                  <a:schemeClr val="bg2"/>
                </a:solidFill>
                <a:latin typeface="+mn-lt"/>
              </a:defRPr>
            </a:lvl1pPr>
          </a:lstStyle>
          <a:p>
            <a:endParaRPr lang="en-AU"/>
          </a:p>
        </p:txBody>
      </p:sp>
      <p:sp>
        <p:nvSpPr>
          <p:cNvPr id="37906" name="Rectangle 2066"/>
          <p:cNvSpPr>
            <a:spLocks noGrp="1" noChangeArrowheads="1"/>
          </p:cNvSpPr>
          <p:nvPr>
            <p:ph type="sldNum" sz="quarter" idx="4"/>
          </p:nvPr>
        </p:nvSpPr>
        <p:spPr bwMode="auto">
          <a:xfrm>
            <a:off x="6858000" y="6015038"/>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400">
                <a:solidFill>
                  <a:schemeClr val="bg2"/>
                </a:solidFill>
                <a:latin typeface="+mn-lt"/>
              </a:defRPr>
            </a:lvl1pPr>
          </a:lstStyle>
          <a:p>
            <a:fld id="{4E07BB45-C017-43A7-BFFF-25815574283B}" type="slidenum">
              <a:rPr lang="en-AU"/>
              <a:pPr/>
              <a:t>‹#›</a:t>
            </a:fld>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ppt_x"/>
                                          </p:val>
                                        </p:tav>
                                        <p:tav tm="100000">
                                          <p:val>
                                            <p:strVal val="#ppt_x"/>
                                          </p:val>
                                        </p:tav>
                                      </p:tavLst>
                                    </p:anim>
                                    <p:anim calcmode="lin" valueType="num">
                                      <p:cBhvr additive="base">
                                        <p:cTn id="8" dur="500" fill="hold"/>
                                        <p:tgtEl>
                                          <p:spTgt spid="3789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7898"/>
                                        </p:tgtEl>
                                        <p:attrNameLst>
                                          <p:attrName>style.visibility</p:attrName>
                                        </p:attrNameLst>
                                      </p:cBhvr>
                                      <p:to>
                                        <p:strVal val="visible"/>
                                      </p:to>
                                    </p:set>
                                    <p:anim calcmode="lin" valueType="num">
                                      <p:cBhvr additive="base">
                                        <p:cTn id="12" dur="500" fill="hold"/>
                                        <p:tgtEl>
                                          <p:spTgt spid="37898"/>
                                        </p:tgtEl>
                                        <p:attrNameLst>
                                          <p:attrName>ppt_x</p:attrName>
                                        </p:attrNameLst>
                                      </p:cBhvr>
                                      <p:tavLst>
                                        <p:tav tm="0">
                                          <p:val>
                                            <p:strVal val="0-#ppt_w/2"/>
                                          </p:val>
                                        </p:tav>
                                        <p:tav tm="100000">
                                          <p:val>
                                            <p:strVal val="#ppt_x"/>
                                          </p:val>
                                        </p:tav>
                                      </p:tavLst>
                                    </p:anim>
                                    <p:anim calcmode="lin" valueType="num">
                                      <p:cBhvr additive="base">
                                        <p:cTn id="13" dur="500" fill="hold"/>
                                        <p:tgtEl>
                                          <p:spTgt spid="3789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7895"/>
                                        </p:tgtEl>
                                        <p:attrNameLst>
                                          <p:attrName>style.visibility</p:attrName>
                                        </p:attrNameLst>
                                      </p:cBhvr>
                                      <p:to>
                                        <p:strVal val="visible"/>
                                      </p:to>
                                    </p:set>
                                    <p:anim calcmode="lin" valueType="num">
                                      <p:cBhvr additive="base">
                                        <p:cTn id="17" dur="500" fill="hold"/>
                                        <p:tgtEl>
                                          <p:spTgt spid="37895"/>
                                        </p:tgtEl>
                                        <p:attrNameLst>
                                          <p:attrName>ppt_x</p:attrName>
                                        </p:attrNameLst>
                                      </p:cBhvr>
                                      <p:tavLst>
                                        <p:tav tm="0">
                                          <p:val>
                                            <p:strVal val="#ppt_x"/>
                                          </p:val>
                                        </p:tav>
                                        <p:tav tm="100000">
                                          <p:val>
                                            <p:strVal val="#ppt_x"/>
                                          </p:val>
                                        </p:tav>
                                      </p:tavLst>
                                    </p:anim>
                                    <p:anim calcmode="lin" valueType="num">
                                      <p:cBhvr additive="base">
                                        <p:cTn id="18" dur="500" fill="hold"/>
                                        <p:tgtEl>
                                          <p:spTgt spid="3789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7901"/>
                                        </p:tgtEl>
                                        <p:attrNameLst>
                                          <p:attrName>style.visibility</p:attrName>
                                        </p:attrNameLst>
                                      </p:cBhvr>
                                      <p:to>
                                        <p:strVal val="visible"/>
                                      </p:to>
                                    </p:set>
                                    <p:anim calcmode="lin" valueType="num">
                                      <p:cBhvr additive="base">
                                        <p:cTn id="22" dur="500" fill="hold"/>
                                        <p:tgtEl>
                                          <p:spTgt spid="37901"/>
                                        </p:tgtEl>
                                        <p:attrNameLst>
                                          <p:attrName>ppt_x</p:attrName>
                                        </p:attrNameLst>
                                      </p:cBhvr>
                                      <p:tavLst>
                                        <p:tav tm="0">
                                          <p:val>
                                            <p:strVal val="1+#ppt_w/2"/>
                                          </p:val>
                                        </p:tav>
                                        <p:tav tm="100000">
                                          <p:val>
                                            <p:strVal val="#ppt_x"/>
                                          </p:val>
                                        </p:tav>
                                      </p:tavLst>
                                    </p:anim>
                                    <p:anim calcmode="lin" valueType="num">
                                      <p:cBhvr additive="base">
                                        <p:cTn id="23" dur="500" fill="hold"/>
                                        <p:tgtEl>
                                          <p:spTgt spid="3790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37890"/>
                                        </p:tgtEl>
                                        <p:attrNameLst>
                                          <p:attrName>style.visibility</p:attrName>
                                        </p:attrNameLst>
                                      </p:cBhvr>
                                      <p:to>
                                        <p:strVal val="visible"/>
                                      </p:to>
                                    </p:set>
                                    <p:animEffect transition="in" filter="dissolve">
                                      <p:cBhvr>
                                        <p:cTn id="27" dur="500"/>
                                        <p:tgtEl>
                                          <p:spTgt spid="37890"/>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7891">
                                            <p:txEl>
                                              <p:pRg st="0" end="0"/>
                                            </p:txEl>
                                          </p:spTgt>
                                        </p:tgtEl>
                                        <p:attrNameLst>
                                          <p:attrName>style.visibility</p:attrName>
                                        </p:attrNameLst>
                                      </p:cBhvr>
                                      <p:to>
                                        <p:strVal val="visible"/>
                                      </p:to>
                                    </p:set>
                                    <p:animEffect transition="in" filter="dissolve">
                                      <p:cBhvr>
                                        <p:cTn id="31" dur="500"/>
                                        <p:tgtEl>
                                          <p:spTgt spid="378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P spid="37891"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37891"/>
                        </p:tgtEl>
                        <p:attrNameLst>
                          <p:attrName>style.visibility</p:attrName>
                        </p:attrNameLst>
                      </p:cBhvr>
                      <p:to>
                        <p:strVal val="visible"/>
                      </p:to>
                    </p:set>
                    <p:animEffect transition="in" filter="dissolve">
                      <p:cBhvr>
                        <p:cTn dur="500"/>
                        <p:tgtEl>
                          <p:spTgt spid="37891"/>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381000"/>
            <a:ext cx="2057400" cy="59436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81000" y="381000"/>
            <a:ext cx="60198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838200"/>
          </a:xfrm>
        </p:spPr>
        <p:txBody>
          <a:bodyPr/>
          <a:lstStyle/>
          <a:p>
            <a:r>
              <a:rPr lang="en-US" smtClean="0"/>
              <a:t>Click to edit Master title style</a:t>
            </a:r>
            <a:endParaRPr lang="en-AU"/>
          </a:p>
        </p:txBody>
      </p:sp>
      <p:sp>
        <p:nvSpPr>
          <p:cNvPr id="3" name="SmartArt Placeholder 2"/>
          <p:cNvSpPr>
            <a:spLocks noGrp="1"/>
          </p:cNvSpPr>
          <p:nvPr>
            <p:ph type="dgm" idx="1"/>
          </p:nvPr>
        </p:nvSpPr>
        <p:spPr>
          <a:xfrm>
            <a:off x="457200" y="1295400"/>
            <a:ext cx="8153400" cy="5029200"/>
          </a:xfrm>
        </p:spPr>
        <p:txBody>
          <a:bodyPr/>
          <a:lstStyle/>
          <a:p>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954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10100" y="1295400"/>
            <a:ext cx="40005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bwMode="auto">
          <a:xfrm>
            <a:off x="381000" y="381000"/>
            <a:ext cx="8229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title style</a:t>
            </a:r>
          </a:p>
        </p:txBody>
      </p:sp>
      <p:sp>
        <p:nvSpPr>
          <p:cNvPr id="36867" name="Rectangle 1027"/>
          <p:cNvSpPr>
            <a:spLocks noGrp="1" noChangeArrowheads="1"/>
          </p:cNvSpPr>
          <p:nvPr>
            <p:ph type="body" idx="1"/>
          </p:nvPr>
        </p:nvSpPr>
        <p:spPr bwMode="auto">
          <a:xfrm>
            <a:off x="457200" y="1295400"/>
            <a:ext cx="8153400" cy="502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grpSp>
        <p:nvGrpSpPr>
          <p:cNvPr id="36871" name="Group 1031"/>
          <p:cNvGrpSpPr>
            <a:grpSpLocks/>
          </p:cNvGrpSpPr>
          <p:nvPr/>
        </p:nvGrpSpPr>
        <p:grpSpPr bwMode="auto">
          <a:xfrm>
            <a:off x="177800" y="230188"/>
            <a:ext cx="203200" cy="6503987"/>
            <a:chOff x="112" y="145"/>
            <a:chExt cx="128" cy="4097"/>
          </a:xfrm>
        </p:grpSpPr>
        <p:sp>
          <p:nvSpPr>
            <p:cNvPr id="36872" name="Rectangle 1032"/>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endParaRPr lang="en-AU"/>
            </a:p>
          </p:txBody>
        </p:sp>
        <p:sp>
          <p:nvSpPr>
            <p:cNvPr id="36873" name="Rectangle 1033"/>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w="9525">
              <a:noFill/>
              <a:miter lim="800000"/>
              <a:headEnd/>
              <a:tailEnd/>
            </a:ln>
            <a:effectLst/>
          </p:spPr>
          <p:txBody>
            <a:bodyPr wrap="none" anchor="ctr"/>
            <a:lstStyle/>
            <a:p>
              <a:pPr algn="ctr"/>
              <a:endParaRPr lang="en-US"/>
            </a:p>
          </p:txBody>
        </p:sp>
      </p:grpSp>
      <p:grpSp>
        <p:nvGrpSpPr>
          <p:cNvPr id="36874" name="Group 1034"/>
          <p:cNvGrpSpPr>
            <a:grpSpLocks/>
          </p:cNvGrpSpPr>
          <p:nvPr/>
        </p:nvGrpSpPr>
        <p:grpSpPr bwMode="auto">
          <a:xfrm>
            <a:off x="8793163" y="220663"/>
            <a:ext cx="198437" cy="6408737"/>
            <a:chOff x="5539" y="139"/>
            <a:chExt cx="125" cy="4037"/>
          </a:xfrm>
        </p:grpSpPr>
        <p:sp>
          <p:nvSpPr>
            <p:cNvPr id="36875" name="Rectangle 1035"/>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w="9525">
              <a:noFill/>
              <a:miter lim="800000"/>
              <a:headEnd/>
              <a:tailEnd/>
            </a:ln>
            <a:effectLst/>
          </p:spPr>
          <p:txBody>
            <a:bodyPr wrap="none" anchor="ctr"/>
            <a:lstStyle/>
            <a:p>
              <a:endParaRPr lang="en-AU"/>
            </a:p>
          </p:txBody>
        </p:sp>
        <p:sp>
          <p:nvSpPr>
            <p:cNvPr id="36876" name="Rectangle 1036"/>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w="9525">
              <a:noFill/>
              <a:miter lim="800000"/>
              <a:headEnd/>
              <a:tailEnd/>
            </a:ln>
            <a:effectLst/>
          </p:spPr>
          <p:txBody>
            <a:bodyPr wrap="none" anchor="ctr"/>
            <a:lstStyle/>
            <a:p>
              <a:endParaRPr lang="en-AU"/>
            </a:p>
          </p:txBody>
        </p:sp>
      </p:grpSp>
      <p:grpSp>
        <p:nvGrpSpPr>
          <p:cNvPr id="36877" name="Group 1037"/>
          <p:cNvGrpSpPr>
            <a:grpSpLocks/>
          </p:cNvGrpSpPr>
          <p:nvPr/>
        </p:nvGrpSpPr>
        <p:grpSpPr bwMode="auto">
          <a:xfrm>
            <a:off x="412750" y="6477000"/>
            <a:ext cx="8686800" cy="228600"/>
            <a:chOff x="260" y="4080"/>
            <a:chExt cx="5472" cy="144"/>
          </a:xfrm>
        </p:grpSpPr>
        <p:sp>
          <p:nvSpPr>
            <p:cNvPr id="36878" name="Rectangle 1038"/>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w="9525">
              <a:noFill/>
              <a:miter lim="800000"/>
              <a:headEnd/>
              <a:tailEnd/>
            </a:ln>
            <a:effectLst/>
          </p:spPr>
          <p:txBody>
            <a:bodyPr wrap="none" anchor="ctr"/>
            <a:lstStyle/>
            <a:p>
              <a:endParaRPr lang="en-AU"/>
            </a:p>
          </p:txBody>
        </p:sp>
        <p:sp>
          <p:nvSpPr>
            <p:cNvPr id="36879" name="Rectangle 1039"/>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w="9525">
              <a:noFill/>
              <a:miter lim="800000"/>
              <a:headEnd/>
              <a:tailEnd/>
            </a:ln>
            <a:effectLst/>
          </p:spPr>
          <p:txBody>
            <a:bodyPr wrap="none" anchor="ctr"/>
            <a:lstStyle/>
            <a:p>
              <a:endParaRPr lang="en-AU"/>
            </a:p>
          </p:txBody>
        </p:sp>
      </p:grpSp>
      <p:grpSp>
        <p:nvGrpSpPr>
          <p:cNvPr id="36880" name="Group 1040"/>
          <p:cNvGrpSpPr>
            <a:grpSpLocks/>
          </p:cNvGrpSpPr>
          <p:nvPr/>
        </p:nvGrpSpPr>
        <p:grpSpPr bwMode="auto">
          <a:xfrm>
            <a:off x="76200" y="176213"/>
            <a:ext cx="8745538" cy="161925"/>
            <a:chOff x="48" y="111"/>
            <a:chExt cx="5509" cy="102"/>
          </a:xfrm>
        </p:grpSpPr>
        <p:sp>
          <p:nvSpPr>
            <p:cNvPr id="36881" name="Rectangle 1041"/>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endParaRPr lang="en-AU"/>
            </a:p>
          </p:txBody>
        </p:sp>
        <p:sp>
          <p:nvSpPr>
            <p:cNvPr id="36882" name="Rectangle 1042"/>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w="9525">
              <a:noFill/>
              <a:miter lim="800000"/>
              <a:headEnd/>
              <a:tailEnd/>
            </a:ln>
            <a:effectLst/>
          </p:spPr>
          <p:txBody>
            <a:bodyPr wrap="none" anchor="ctr"/>
            <a:lstStyle/>
            <a:p>
              <a:endParaRPr lang="en-AU"/>
            </a:p>
          </p:txBody>
        </p:sp>
      </p:grpSp>
      <p:grpSp>
        <p:nvGrpSpPr>
          <p:cNvPr id="36883" name="Group 1043"/>
          <p:cNvGrpSpPr>
            <a:grpSpLocks/>
          </p:cNvGrpSpPr>
          <p:nvPr/>
        </p:nvGrpSpPr>
        <p:grpSpPr bwMode="auto">
          <a:xfrm>
            <a:off x="71438" y="176213"/>
            <a:ext cx="8745537" cy="161925"/>
            <a:chOff x="48" y="111"/>
            <a:chExt cx="5509" cy="102"/>
          </a:xfrm>
        </p:grpSpPr>
        <p:sp>
          <p:nvSpPr>
            <p:cNvPr id="36884" name="Rectangle 104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endParaRPr lang="en-AU"/>
            </a:p>
          </p:txBody>
        </p:sp>
        <p:sp>
          <p:nvSpPr>
            <p:cNvPr id="36885" name="Rectangle 1045"/>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w="9525">
              <a:noFill/>
              <a:miter lim="800000"/>
              <a:headEnd/>
              <a:tailEnd/>
            </a:ln>
            <a:effectLst/>
          </p:spPr>
          <p:txBody>
            <a:bodyPr wrap="none" anchor="ctr"/>
            <a:lstStyle/>
            <a:p>
              <a:endParaRPr lang="en-AU"/>
            </a:p>
          </p:txBody>
        </p:sp>
      </p:gr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6883"/>
                                        </p:tgtEl>
                                        <p:attrNameLst>
                                          <p:attrName>style.visibility</p:attrName>
                                        </p:attrNameLst>
                                      </p:cBhvr>
                                      <p:to>
                                        <p:strVal val="visible"/>
                                      </p:to>
                                    </p:set>
                                    <p:anim calcmode="lin" valueType="num">
                                      <p:cBhvr additive="base">
                                        <p:cTn id="7" dur="500" fill="hold"/>
                                        <p:tgtEl>
                                          <p:spTgt spid="36883"/>
                                        </p:tgtEl>
                                        <p:attrNameLst>
                                          <p:attrName>ppt_x</p:attrName>
                                        </p:attrNameLst>
                                      </p:cBhvr>
                                      <p:tavLst>
                                        <p:tav tm="0">
                                          <p:val>
                                            <p:strVal val="1+#ppt_w/2"/>
                                          </p:val>
                                        </p:tav>
                                        <p:tav tm="100000">
                                          <p:val>
                                            <p:strVal val="#ppt_x"/>
                                          </p:val>
                                        </p:tav>
                                      </p:tavLst>
                                    </p:anim>
                                    <p:anim calcmode="lin" valueType="num">
                                      <p:cBhvr additive="base">
                                        <p:cTn id="8" dur="500" fill="hold"/>
                                        <p:tgtEl>
                                          <p:spTgt spid="368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Tahoma" charset="0"/>
        </a:defRPr>
      </a:lvl2pPr>
      <a:lvl3pPr algn="ctr" rtl="0" fontAlgn="base">
        <a:spcBef>
          <a:spcPct val="0"/>
        </a:spcBef>
        <a:spcAft>
          <a:spcPct val="0"/>
        </a:spcAft>
        <a:defRPr sz="3600">
          <a:solidFill>
            <a:schemeClr val="tx2"/>
          </a:solidFill>
          <a:latin typeface="Tahoma" charset="0"/>
        </a:defRPr>
      </a:lvl3pPr>
      <a:lvl4pPr algn="ctr" rtl="0" fontAlgn="base">
        <a:spcBef>
          <a:spcPct val="0"/>
        </a:spcBef>
        <a:spcAft>
          <a:spcPct val="0"/>
        </a:spcAft>
        <a:defRPr sz="3600">
          <a:solidFill>
            <a:schemeClr val="tx2"/>
          </a:solidFill>
          <a:latin typeface="Tahoma" charset="0"/>
        </a:defRPr>
      </a:lvl4pPr>
      <a:lvl5pPr algn="ctr" rtl="0" fontAlgn="base">
        <a:spcBef>
          <a:spcPct val="0"/>
        </a:spcBef>
        <a:spcAft>
          <a:spcPct val="0"/>
        </a:spcAft>
        <a:defRPr sz="3600">
          <a:solidFill>
            <a:schemeClr val="tx2"/>
          </a:solidFill>
          <a:latin typeface="Tahoma" charset="0"/>
        </a:defRPr>
      </a:lvl5pPr>
      <a:lvl6pPr marL="457200" algn="ctr" rtl="0" fontAlgn="base">
        <a:spcBef>
          <a:spcPct val="0"/>
        </a:spcBef>
        <a:spcAft>
          <a:spcPct val="0"/>
        </a:spcAft>
        <a:defRPr sz="3600">
          <a:solidFill>
            <a:schemeClr val="tx2"/>
          </a:solidFill>
          <a:latin typeface="Tahoma" charset="0"/>
        </a:defRPr>
      </a:lvl6pPr>
      <a:lvl7pPr marL="914400" algn="ctr" rtl="0" fontAlgn="base">
        <a:spcBef>
          <a:spcPct val="0"/>
        </a:spcBef>
        <a:spcAft>
          <a:spcPct val="0"/>
        </a:spcAft>
        <a:defRPr sz="3600">
          <a:solidFill>
            <a:schemeClr val="tx2"/>
          </a:solidFill>
          <a:latin typeface="Tahoma" charset="0"/>
        </a:defRPr>
      </a:lvl7pPr>
      <a:lvl8pPr marL="1371600" algn="ctr" rtl="0" fontAlgn="base">
        <a:spcBef>
          <a:spcPct val="0"/>
        </a:spcBef>
        <a:spcAft>
          <a:spcPct val="0"/>
        </a:spcAft>
        <a:defRPr sz="3600">
          <a:solidFill>
            <a:schemeClr val="tx2"/>
          </a:solidFill>
          <a:latin typeface="Tahoma" charset="0"/>
        </a:defRPr>
      </a:lvl8pPr>
      <a:lvl9pPr marL="1828800" algn="ctr" rtl="0" fontAlgn="base">
        <a:spcBef>
          <a:spcPct val="0"/>
        </a:spcBef>
        <a:spcAft>
          <a:spcPct val="0"/>
        </a:spcAft>
        <a:defRPr sz="3600">
          <a:solidFill>
            <a:schemeClr val="tx2"/>
          </a:solidFill>
          <a:latin typeface="Tahoma" charset="0"/>
        </a:defRPr>
      </a:lvl9pPr>
    </p:titleStyle>
    <p:bodyStyle>
      <a:lvl1pPr marL="342900" indent="-342900" algn="l" rtl="0" fontAlgn="base">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Char char="–"/>
        <a:defRPr sz="2800">
          <a:solidFill>
            <a:schemeClr val="tx1"/>
          </a:solidFill>
          <a:latin typeface="+mn-lt"/>
        </a:defRPr>
      </a:lvl2pPr>
      <a:lvl3pPr marL="1143000" indent="-228600" algn="l" rtl="0" fontAlgn="base">
        <a:spcBef>
          <a:spcPct val="20000"/>
        </a:spcBef>
        <a:spcAft>
          <a:spcPct val="0"/>
        </a:spcAft>
        <a:buClr>
          <a:schemeClr val="accent1"/>
        </a:buClr>
        <a:buChar char="•"/>
        <a:defRPr sz="2400">
          <a:solidFill>
            <a:schemeClr val="tx1"/>
          </a:solidFill>
          <a:latin typeface="+mn-lt"/>
        </a:defRPr>
      </a:lvl3pPr>
      <a:lvl4pPr marL="1600200" indent="-228600" algn="l" rtl="0" fontAlgn="base">
        <a:spcBef>
          <a:spcPct val="20000"/>
        </a:spcBef>
        <a:spcAft>
          <a:spcPct val="0"/>
        </a:spcAft>
        <a:buClr>
          <a:schemeClr val="folHlink"/>
        </a:buClr>
        <a:buChar char="–"/>
        <a:defRPr sz="2000">
          <a:solidFill>
            <a:schemeClr val="tx1"/>
          </a:solidFill>
          <a:latin typeface="+mn-lt"/>
        </a:defRPr>
      </a:lvl4pPr>
      <a:lvl5pPr marL="2057400" indent="-228600" algn="l" rtl="0" fontAlgn="base">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685800" y="1752600"/>
            <a:ext cx="7772400" cy="2362200"/>
          </a:xfrm>
        </p:spPr>
        <p:txBody>
          <a:bodyPr/>
          <a:lstStyle/>
          <a:p>
            <a:r>
              <a:rPr lang="en-US" dirty="0">
                <a:latin typeface="Comic Sans MS" pitchFamily="66" charset="0"/>
              </a:rPr>
              <a:t/>
            </a:r>
            <a:br>
              <a:rPr lang="en-US" dirty="0">
                <a:latin typeface="Comic Sans MS" pitchFamily="66" charset="0"/>
              </a:rPr>
            </a:br>
            <a:r>
              <a:rPr lang="en-US" dirty="0">
                <a:latin typeface="Comic Sans MS" pitchFamily="66" charset="0"/>
              </a:rPr>
              <a:t/>
            </a:r>
            <a:br>
              <a:rPr lang="en-US" dirty="0">
                <a:latin typeface="Comic Sans MS" pitchFamily="66" charset="0"/>
              </a:rPr>
            </a:br>
            <a:r>
              <a:rPr lang="en-US" dirty="0">
                <a:latin typeface="Comic Sans MS" pitchFamily="66" charset="0"/>
              </a:rPr>
              <a:t>Manage People Performance</a:t>
            </a:r>
            <a:endParaRPr lang="en-AU" dirty="0">
              <a:latin typeface="Comic Sans MS" pitchFamily="66" charset="0"/>
            </a:endParaRPr>
          </a:p>
        </p:txBody>
      </p:sp>
      <p:pic>
        <p:nvPicPr>
          <p:cNvPr id="39940" name="Picture 4" descr="bd04972_"/>
          <p:cNvPicPr>
            <a:picLocks noChangeAspect="1" noChangeArrowheads="1"/>
          </p:cNvPicPr>
          <p:nvPr/>
        </p:nvPicPr>
        <p:blipFill>
          <a:blip r:embed="rId3"/>
          <a:srcRect/>
          <a:stretch>
            <a:fillRect/>
          </a:stretch>
        </p:blipFill>
        <p:spPr bwMode="auto">
          <a:xfrm>
            <a:off x="3200400" y="3581400"/>
            <a:ext cx="2924175" cy="219233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7" name="Object 3"/>
          <p:cNvGraphicFramePr>
            <a:graphicFrameLocks noChangeAspect="1"/>
          </p:cNvGraphicFramePr>
          <p:nvPr>
            <p:ph type="dgm" idx="1"/>
          </p:nvPr>
        </p:nvGraphicFramePr>
        <p:xfrm>
          <a:off x="1600200" y="401638"/>
          <a:ext cx="5943600" cy="5856287"/>
        </p:xfrm>
        <a:graphic>
          <a:graphicData uri="http://schemas.openxmlformats.org/presentationml/2006/ole">
            <p:oleObj spid="_x0000_s52227" name="MS Org Chart" r:id="rId3" imgW="4311360" imgH="4248000" progId="OrgPlusWOPX.4">
              <p:embed followColorScheme="full"/>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Operational plan</a:t>
            </a:r>
            <a:endParaRPr lang="en-AU"/>
          </a:p>
        </p:txBody>
      </p:sp>
      <p:sp>
        <p:nvSpPr>
          <p:cNvPr id="53251" name="Rectangle 3"/>
          <p:cNvSpPr>
            <a:spLocks noGrp="1" noChangeArrowheads="1"/>
          </p:cNvSpPr>
          <p:nvPr>
            <p:ph type="body" idx="1"/>
          </p:nvPr>
        </p:nvSpPr>
        <p:spPr/>
        <p:txBody>
          <a:bodyPr/>
          <a:lstStyle/>
          <a:p>
            <a:pPr>
              <a:lnSpc>
                <a:spcPct val="90000"/>
              </a:lnSpc>
            </a:pPr>
            <a:r>
              <a:rPr lang="en-US"/>
              <a:t>It is in the operational plan that the strategies of the organisation can be actioned.</a:t>
            </a:r>
            <a:br>
              <a:rPr lang="en-US"/>
            </a:br>
            <a:endParaRPr lang="en-US"/>
          </a:p>
          <a:p>
            <a:pPr>
              <a:lnSpc>
                <a:spcPct val="90000"/>
              </a:lnSpc>
            </a:pPr>
            <a:r>
              <a:rPr lang="en-US"/>
              <a:t>Operational plans are usually drawn up by first line managers or supervisors or middle management. It is those closest to the coal face who know how strategic intent can be implemented.(provided they know what it is.)</a:t>
            </a:r>
            <a:br>
              <a:rPr lang="en-US"/>
            </a:br>
            <a:endParaRPr lang="en-US"/>
          </a:p>
          <a:p>
            <a:pPr>
              <a:lnSpc>
                <a:spcPct val="90000"/>
              </a:lnSpc>
              <a:buFontTx/>
              <a:buNone/>
            </a:pPr>
            <a:endParaRPr lang="en-US"/>
          </a:p>
          <a:p>
            <a:pPr>
              <a:lnSpc>
                <a:spcPct val="90000"/>
              </a:lnSpc>
              <a:buFontTx/>
              <a:buNone/>
            </a:pPr>
            <a:endParaRPr lang="en-A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4"/>
          <p:cNvSpPr>
            <a:spLocks noChangeArrowheads="1"/>
          </p:cNvSpPr>
          <p:nvPr/>
        </p:nvSpPr>
        <p:spPr bwMode="auto">
          <a:xfrm>
            <a:off x="1524000" y="3352800"/>
            <a:ext cx="2286000" cy="2057400"/>
          </a:xfrm>
          <a:prstGeom prst="octagon">
            <a:avLst>
              <a:gd name="adj" fmla="val 29287"/>
            </a:avLst>
          </a:prstGeom>
          <a:solidFill>
            <a:schemeClr val="accent1"/>
          </a:solidFill>
          <a:ln w="9525">
            <a:solidFill>
              <a:schemeClr val="tx1"/>
            </a:solidFill>
            <a:miter lim="800000"/>
            <a:headEnd/>
            <a:tailEnd/>
          </a:ln>
          <a:effectLst/>
        </p:spPr>
        <p:txBody>
          <a:bodyPr wrap="none" anchor="ctr"/>
          <a:lstStyle/>
          <a:p>
            <a:endParaRPr lang="en-AU"/>
          </a:p>
        </p:txBody>
      </p:sp>
      <p:sp>
        <p:nvSpPr>
          <p:cNvPr id="46082" name="Rectangle 2"/>
          <p:cNvSpPr>
            <a:spLocks noGrp="1" noChangeArrowheads="1"/>
          </p:cNvSpPr>
          <p:nvPr>
            <p:ph type="title"/>
          </p:nvPr>
        </p:nvSpPr>
        <p:spPr>
          <a:xfrm>
            <a:off x="381000" y="381000"/>
            <a:ext cx="8229600" cy="1371600"/>
          </a:xfrm>
        </p:spPr>
        <p:txBody>
          <a:bodyPr/>
          <a:lstStyle/>
          <a:p>
            <a:r>
              <a:rPr lang="en-US"/>
              <a:t>The relationship between strategy and operational plans</a:t>
            </a:r>
            <a:endParaRPr lang="en-AU"/>
          </a:p>
        </p:txBody>
      </p:sp>
      <p:sp>
        <p:nvSpPr>
          <p:cNvPr id="46086" name="AutoShape 6"/>
          <p:cNvSpPr>
            <a:spLocks noChangeArrowheads="1"/>
          </p:cNvSpPr>
          <p:nvPr/>
        </p:nvSpPr>
        <p:spPr bwMode="auto">
          <a:xfrm>
            <a:off x="5257800" y="3048000"/>
            <a:ext cx="3200400" cy="2819400"/>
          </a:xfrm>
          <a:prstGeom prst="octagon">
            <a:avLst>
              <a:gd name="adj" fmla="val 29287"/>
            </a:avLst>
          </a:prstGeom>
          <a:solidFill>
            <a:schemeClr val="accent1"/>
          </a:solidFill>
          <a:ln w="9525">
            <a:solidFill>
              <a:schemeClr val="tx1"/>
            </a:solidFill>
            <a:miter lim="800000"/>
            <a:headEnd/>
            <a:tailEnd/>
          </a:ln>
          <a:effectLst/>
        </p:spPr>
        <p:txBody>
          <a:bodyPr wrap="none" anchor="ctr"/>
          <a:lstStyle/>
          <a:p>
            <a:endParaRPr lang="en-AU"/>
          </a:p>
        </p:txBody>
      </p:sp>
      <p:sp>
        <p:nvSpPr>
          <p:cNvPr id="46087" name="Text Box 7"/>
          <p:cNvSpPr txBox="1">
            <a:spLocks noChangeArrowheads="1"/>
          </p:cNvSpPr>
          <p:nvPr/>
        </p:nvSpPr>
        <p:spPr bwMode="auto">
          <a:xfrm>
            <a:off x="1600200" y="3657600"/>
            <a:ext cx="2057400" cy="1462088"/>
          </a:xfrm>
          <a:prstGeom prst="rect">
            <a:avLst/>
          </a:prstGeom>
          <a:solidFill>
            <a:schemeClr val="bg1"/>
          </a:solidFill>
          <a:ln w="9525">
            <a:noFill/>
            <a:miter lim="800000"/>
            <a:headEnd/>
            <a:tailEnd/>
          </a:ln>
          <a:effectLst/>
        </p:spPr>
        <p:txBody>
          <a:bodyPr>
            <a:spAutoFit/>
          </a:bodyPr>
          <a:lstStyle/>
          <a:p>
            <a:pPr algn="ctr">
              <a:spcBef>
                <a:spcPct val="50000"/>
              </a:spcBef>
            </a:pPr>
            <a:r>
              <a:rPr lang="en-US" b="1"/>
              <a:t>Strategy</a:t>
            </a:r>
          </a:p>
          <a:p>
            <a:pPr algn="ctr">
              <a:spcBef>
                <a:spcPct val="50000"/>
              </a:spcBef>
            </a:pPr>
            <a:r>
              <a:rPr lang="en-US" b="1"/>
              <a:t>What</a:t>
            </a:r>
          </a:p>
          <a:p>
            <a:pPr algn="ctr">
              <a:spcBef>
                <a:spcPct val="50000"/>
              </a:spcBef>
            </a:pPr>
            <a:r>
              <a:rPr lang="en-US" sz="2000"/>
              <a:t>What will be done</a:t>
            </a:r>
            <a:endParaRPr lang="en-AU" sz="2000"/>
          </a:p>
        </p:txBody>
      </p:sp>
      <p:sp>
        <p:nvSpPr>
          <p:cNvPr id="46088" name="Text Box 8"/>
          <p:cNvSpPr txBox="1">
            <a:spLocks noChangeArrowheads="1"/>
          </p:cNvSpPr>
          <p:nvPr/>
        </p:nvSpPr>
        <p:spPr bwMode="auto">
          <a:xfrm>
            <a:off x="5562600" y="3429000"/>
            <a:ext cx="2590800" cy="1919288"/>
          </a:xfrm>
          <a:prstGeom prst="rect">
            <a:avLst/>
          </a:prstGeom>
          <a:solidFill>
            <a:schemeClr val="bg1"/>
          </a:solidFill>
          <a:ln w="9525">
            <a:noFill/>
            <a:miter lim="800000"/>
            <a:headEnd/>
            <a:tailEnd/>
          </a:ln>
          <a:effectLst/>
        </p:spPr>
        <p:txBody>
          <a:bodyPr>
            <a:spAutoFit/>
          </a:bodyPr>
          <a:lstStyle/>
          <a:p>
            <a:pPr algn="ctr">
              <a:spcBef>
                <a:spcPct val="50000"/>
              </a:spcBef>
            </a:pPr>
            <a:r>
              <a:rPr lang="en-US" b="1"/>
              <a:t>Operational Plans</a:t>
            </a:r>
          </a:p>
          <a:p>
            <a:pPr algn="ctr">
              <a:spcBef>
                <a:spcPct val="50000"/>
              </a:spcBef>
            </a:pPr>
            <a:r>
              <a:rPr lang="en-US" b="1"/>
              <a:t>How</a:t>
            </a:r>
          </a:p>
          <a:p>
            <a:pPr algn="ctr">
              <a:spcBef>
                <a:spcPct val="50000"/>
              </a:spcBef>
            </a:pPr>
            <a:r>
              <a:rPr lang="en-US" sz="2000"/>
              <a:t>How will it be done</a:t>
            </a:r>
          </a:p>
          <a:p>
            <a:pPr algn="ctr">
              <a:spcBef>
                <a:spcPct val="50000"/>
              </a:spcBef>
            </a:pPr>
            <a:endParaRPr lang="en-AU" sz="2000"/>
          </a:p>
        </p:txBody>
      </p:sp>
      <p:sp>
        <p:nvSpPr>
          <p:cNvPr id="46091" name="Line 11"/>
          <p:cNvSpPr>
            <a:spLocks noChangeShapeType="1"/>
          </p:cNvSpPr>
          <p:nvPr/>
        </p:nvSpPr>
        <p:spPr bwMode="auto">
          <a:xfrm>
            <a:off x="3810000" y="4343400"/>
            <a:ext cx="1447800" cy="0"/>
          </a:xfrm>
          <a:prstGeom prst="line">
            <a:avLst/>
          </a:prstGeom>
          <a:noFill/>
          <a:ln w="57150">
            <a:solidFill>
              <a:schemeClr val="tx1"/>
            </a:solidFill>
            <a:round/>
            <a:headEnd/>
            <a:tailEnd type="triangle" w="med" len="med"/>
          </a:ln>
          <a:effectLst/>
        </p:spPr>
        <p:txBody>
          <a:bodyPr wrap="none" anchor="ctr"/>
          <a:lstStyle/>
          <a:p>
            <a:endParaRPr lang="en-A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381000" y="381000"/>
            <a:ext cx="8229600" cy="1219200"/>
          </a:xfrm>
        </p:spPr>
        <p:txBody>
          <a:bodyPr/>
          <a:lstStyle/>
          <a:p>
            <a:r>
              <a:rPr lang="en-US"/>
              <a:t>The role of operational plans in performance management</a:t>
            </a:r>
            <a:endParaRPr lang="en-AU"/>
          </a:p>
        </p:txBody>
      </p:sp>
      <p:sp>
        <p:nvSpPr>
          <p:cNvPr id="54275" name="Rectangle 3"/>
          <p:cNvSpPr>
            <a:spLocks noGrp="1" noChangeArrowheads="1"/>
          </p:cNvSpPr>
          <p:nvPr>
            <p:ph type="body" idx="1"/>
          </p:nvPr>
        </p:nvSpPr>
        <p:spPr>
          <a:xfrm>
            <a:off x="457200" y="1752600"/>
            <a:ext cx="8153400" cy="4572000"/>
          </a:xfrm>
        </p:spPr>
        <p:txBody>
          <a:bodyPr/>
          <a:lstStyle/>
          <a:p>
            <a:r>
              <a:rPr lang="en-US"/>
              <a:t>Once the operational plan has been approved, you need to begin its implementation.</a:t>
            </a:r>
            <a:br>
              <a:rPr lang="en-US"/>
            </a:br>
            <a:endParaRPr lang="en-US"/>
          </a:p>
          <a:p>
            <a:r>
              <a:rPr lang="en-US"/>
              <a:t>The manager’s job is to help staff set up the implementation and monitor progress towards the goal of the plan.</a:t>
            </a:r>
            <a:endParaRPr lang="en-AU"/>
          </a:p>
        </p:txBody>
      </p:sp>
      <p:pic>
        <p:nvPicPr>
          <p:cNvPr id="54277" name="Picture 5" descr="j0229505"/>
          <p:cNvPicPr>
            <a:picLocks noChangeAspect="1" noChangeArrowheads="1"/>
          </p:cNvPicPr>
          <p:nvPr/>
        </p:nvPicPr>
        <p:blipFill>
          <a:blip r:embed="rId2"/>
          <a:srcRect/>
          <a:stretch>
            <a:fillRect/>
          </a:stretch>
        </p:blipFill>
        <p:spPr bwMode="auto">
          <a:xfrm>
            <a:off x="6781800" y="2286000"/>
            <a:ext cx="1495425" cy="16764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The role of operational plans in performance management</a:t>
            </a:r>
            <a:endParaRPr lang="en-AU"/>
          </a:p>
        </p:txBody>
      </p:sp>
      <p:sp>
        <p:nvSpPr>
          <p:cNvPr id="55299" name="Rectangle 3"/>
          <p:cNvSpPr>
            <a:spLocks noGrp="1" noChangeArrowheads="1"/>
          </p:cNvSpPr>
          <p:nvPr>
            <p:ph type="body" idx="1"/>
          </p:nvPr>
        </p:nvSpPr>
        <p:spPr>
          <a:xfrm>
            <a:off x="457200" y="1524000"/>
            <a:ext cx="8153400" cy="4800600"/>
          </a:xfrm>
        </p:spPr>
        <p:txBody>
          <a:bodyPr/>
          <a:lstStyle/>
          <a:p>
            <a:pPr>
              <a:lnSpc>
                <a:spcPct val="90000"/>
              </a:lnSpc>
            </a:pPr>
            <a:r>
              <a:rPr lang="en-US"/>
              <a:t>Strategic plans are implemented through operational plans.</a:t>
            </a:r>
            <a:br>
              <a:rPr lang="en-US"/>
            </a:br>
            <a:endParaRPr lang="en-US"/>
          </a:p>
          <a:p>
            <a:pPr>
              <a:lnSpc>
                <a:spcPct val="90000"/>
              </a:lnSpc>
            </a:pPr>
            <a:r>
              <a:rPr lang="en-US"/>
              <a:t>Operational plans are implemented through the individual performance objectives or standards of staff.</a:t>
            </a:r>
            <a:br>
              <a:rPr lang="en-US"/>
            </a:br>
            <a:endParaRPr lang="en-US"/>
          </a:p>
          <a:p>
            <a:pPr>
              <a:lnSpc>
                <a:spcPct val="90000"/>
              </a:lnSpc>
            </a:pPr>
            <a:r>
              <a:rPr lang="en-US"/>
              <a:t>A lack of integration at this point will render any performance management system ineffective.</a:t>
            </a:r>
            <a:endParaRPr lang="en-A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Connection between operational plans and performance</a:t>
            </a:r>
            <a:endParaRPr lang="en-AU"/>
          </a:p>
        </p:txBody>
      </p:sp>
      <p:sp>
        <p:nvSpPr>
          <p:cNvPr id="56323" name="Rectangle 3"/>
          <p:cNvSpPr>
            <a:spLocks noGrp="1" noChangeArrowheads="1"/>
          </p:cNvSpPr>
          <p:nvPr>
            <p:ph type="body" idx="1"/>
          </p:nvPr>
        </p:nvSpPr>
        <p:spPr>
          <a:xfrm>
            <a:off x="533400" y="1600200"/>
            <a:ext cx="8077200" cy="4724400"/>
          </a:xfrm>
        </p:spPr>
        <p:txBody>
          <a:bodyPr/>
          <a:lstStyle/>
          <a:p>
            <a:pPr>
              <a:buFontTx/>
              <a:buNone/>
            </a:pPr>
            <a:r>
              <a:rPr lang="en-US" sz="2800"/>
              <a:t>The job description describes a stationery clerks roles as:</a:t>
            </a:r>
          </a:p>
          <a:p>
            <a:pPr>
              <a:buFontTx/>
              <a:buNone/>
            </a:pPr>
            <a:r>
              <a:rPr lang="en-US" sz="2800" i="1"/>
              <a:t>	To ensure adequate stocks of stationery are held to meet the needs of daily requirements, to order stationery in accordance with financial delegations, and to ensure prompt delivery to users. The position also accepts requests for non-stocked stationery items and makes recommendations to the Corporate Services Manager after pricing these items.</a:t>
            </a:r>
            <a:endParaRPr lang="en-AU" sz="2800" i="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p:txBody>
          <a:bodyPr/>
          <a:lstStyle/>
          <a:p>
            <a:pPr>
              <a:buFontTx/>
              <a:buNone/>
            </a:pPr>
            <a:r>
              <a:rPr lang="en-US"/>
              <a:t>	</a:t>
            </a:r>
            <a:r>
              <a:rPr lang="en-US" i="1"/>
              <a:t>A critical success factor for the planning period is cost reduction, and key performance indicators are:</a:t>
            </a:r>
            <a:br>
              <a:rPr lang="en-US" i="1"/>
            </a:br>
            <a:endParaRPr lang="en-US" i="1"/>
          </a:p>
          <a:p>
            <a:r>
              <a:rPr lang="en-US" i="1"/>
              <a:t>Efficiency</a:t>
            </a:r>
          </a:p>
          <a:p>
            <a:r>
              <a:rPr lang="en-US" i="1"/>
              <a:t>Stock levels</a:t>
            </a:r>
          </a:p>
          <a:p>
            <a:r>
              <a:rPr lang="en-US" i="1"/>
              <a:t>Automation</a:t>
            </a:r>
          </a:p>
          <a:p>
            <a:r>
              <a:rPr lang="en-US" i="1"/>
              <a:t>Technology</a:t>
            </a:r>
          </a:p>
          <a:p>
            <a:pPr>
              <a:buFontTx/>
              <a:buNone/>
            </a:pPr>
            <a:endParaRPr lang="en-AU" i="1"/>
          </a:p>
        </p:txBody>
      </p:sp>
      <p:pic>
        <p:nvPicPr>
          <p:cNvPr id="57348" name="Picture 4" descr="bs00224_"/>
          <p:cNvPicPr>
            <a:picLocks noChangeAspect="1" noChangeArrowheads="1"/>
          </p:cNvPicPr>
          <p:nvPr/>
        </p:nvPicPr>
        <p:blipFill>
          <a:blip r:embed="rId2"/>
          <a:srcRect/>
          <a:stretch>
            <a:fillRect/>
          </a:stretch>
        </p:blipFill>
        <p:spPr bwMode="auto">
          <a:xfrm>
            <a:off x="4318000" y="3189288"/>
            <a:ext cx="1701800" cy="161131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The operational plan for this section reads in part</a:t>
            </a:r>
            <a:endParaRPr lang="en-AU"/>
          </a:p>
        </p:txBody>
      </p:sp>
      <p:sp>
        <p:nvSpPr>
          <p:cNvPr id="58371" name="Rectangle 3"/>
          <p:cNvSpPr>
            <a:spLocks noGrp="1" noChangeArrowheads="1"/>
          </p:cNvSpPr>
          <p:nvPr>
            <p:ph type="body" idx="1"/>
          </p:nvPr>
        </p:nvSpPr>
        <p:spPr>
          <a:xfrm>
            <a:off x="457200" y="1676400"/>
            <a:ext cx="8153400" cy="4648200"/>
          </a:xfrm>
        </p:spPr>
        <p:txBody>
          <a:bodyPr/>
          <a:lstStyle/>
          <a:p>
            <a:r>
              <a:rPr lang="en-US" i="1"/>
              <a:t>Objective 5</a:t>
            </a:r>
            <a:br>
              <a:rPr lang="en-US" i="1"/>
            </a:br>
            <a:endParaRPr lang="en-US" i="1"/>
          </a:p>
          <a:p>
            <a:pPr lvl="1"/>
            <a:r>
              <a:rPr lang="en-US" i="1"/>
              <a:t>Reduce levels of supplies to no more than 3 weeks stock based on annual usage figures and where there is a supply agreement in place with the nominated supplier.</a:t>
            </a:r>
            <a:endParaRPr lang="en-AU" i="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body" idx="1"/>
          </p:nvPr>
        </p:nvSpPr>
        <p:spPr>
          <a:xfrm>
            <a:off x="457200" y="762000"/>
            <a:ext cx="8153400" cy="5562600"/>
          </a:xfrm>
        </p:spPr>
        <p:txBody>
          <a:bodyPr/>
          <a:lstStyle/>
          <a:p>
            <a:r>
              <a:rPr lang="en-US" i="1"/>
              <a:t>While it would be expected that the stationery manager would continue on with their daily roles, they would also be expected to contribute to the cost reduction of CSF of the organisation.</a:t>
            </a:r>
            <a:br>
              <a:rPr lang="en-US" i="1"/>
            </a:br>
            <a:endParaRPr lang="en-US" i="1"/>
          </a:p>
          <a:p>
            <a:r>
              <a:rPr lang="en-US" i="1"/>
              <a:t>The clerk would be required to calculate how much stock should be carried, exceptions to the rule, seasonal fluctuations?.</a:t>
            </a:r>
            <a:endParaRPr lang="en-AU" i="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381000" y="685800"/>
            <a:ext cx="8153400" cy="5562600"/>
          </a:xfrm>
        </p:spPr>
        <p:txBody>
          <a:bodyPr/>
          <a:lstStyle/>
          <a:p>
            <a:r>
              <a:rPr lang="en-US" i="1"/>
              <a:t>Any number of individual performance objectives could be written in consultation with the clerk.</a:t>
            </a:r>
            <a:br>
              <a:rPr lang="en-US" i="1"/>
            </a:br>
            <a:endParaRPr lang="en-US" i="1"/>
          </a:p>
          <a:p>
            <a:r>
              <a:rPr lang="en-US" i="1"/>
              <a:t>Even though the stationery clerk my not save millions of dollars, they would achieve some savings and could be duly proud of their direct contribution to the organisation’s strategy.</a:t>
            </a:r>
            <a:endParaRPr lang="en-AU" i="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81000" y="381000"/>
            <a:ext cx="8229600" cy="2819400"/>
          </a:xfrm>
        </p:spPr>
        <p:txBody>
          <a:bodyPr/>
          <a:lstStyle/>
          <a:p>
            <a:r>
              <a:rPr lang="en-US" dirty="0" smtClean="0"/>
              <a:t>What does the </a:t>
            </a:r>
            <a:r>
              <a:rPr lang="en-US" dirty="0" err="1" smtClean="0"/>
              <a:t>organisation</a:t>
            </a:r>
            <a:r>
              <a:rPr lang="en-US" dirty="0" smtClean="0"/>
              <a:t> need to achieve?</a:t>
            </a:r>
            <a:br>
              <a:rPr lang="en-US" dirty="0" smtClean="0"/>
            </a:br>
            <a:r>
              <a:rPr lang="en-US" dirty="0" smtClean="0"/>
              <a:t>How do you manage the risks of not achieving this or performing in accordance with </a:t>
            </a:r>
            <a:r>
              <a:rPr lang="en-US" dirty="0" err="1" smtClean="0"/>
              <a:t>organisation</a:t>
            </a:r>
            <a:r>
              <a:rPr lang="en-US" dirty="0" smtClean="0"/>
              <a:t> standards</a:t>
            </a:r>
            <a:r>
              <a:rPr lang="en-US" dirty="0"/>
              <a:t/>
            </a:r>
            <a:br>
              <a:rPr lang="en-US" dirty="0"/>
            </a:br>
            <a:r>
              <a:rPr lang="en-US" dirty="0"/>
              <a:t/>
            </a:r>
            <a:br>
              <a:rPr lang="en-US" dirty="0"/>
            </a:br>
            <a:r>
              <a:rPr lang="en-US" dirty="0"/>
              <a:t>Determine the scope of various job roles and establish appropriate performance standards.</a:t>
            </a:r>
            <a:br>
              <a:rPr lang="en-US" dirty="0"/>
            </a:br>
            <a:endParaRPr lang="en-AU" dirty="0"/>
          </a:p>
        </p:txBody>
      </p:sp>
      <p:pic>
        <p:nvPicPr>
          <p:cNvPr id="43012" name="Picture 4" descr="bs01316_"/>
          <p:cNvPicPr>
            <a:picLocks noChangeAspect="1" noChangeArrowheads="1"/>
          </p:cNvPicPr>
          <p:nvPr/>
        </p:nvPicPr>
        <p:blipFill>
          <a:blip r:embed="rId2"/>
          <a:srcRect/>
          <a:stretch>
            <a:fillRect/>
          </a:stretch>
        </p:blipFill>
        <p:spPr bwMode="auto">
          <a:xfrm>
            <a:off x="3276600" y="3581400"/>
            <a:ext cx="979488" cy="1774825"/>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p:txBody>
          <a:bodyPr/>
          <a:lstStyle/>
          <a:p>
            <a:pPr>
              <a:buFontTx/>
              <a:buNone/>
            </a:pPr>
            <a:r>
              <a:rPr lang="en-US"/>
              <a:t>	The manager needs to set individual performance standards with each employee to make sure they are working towards the operational and strategic goals of the organisation.</a:t>
            </a:r>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04800" y="1447800"/>
            <a:ext cx="8229600" cy="3048000"/>
          </a:xfrm>
        </p:spPr>
        <p:txBody>
          <a:bodyPr/>
          <a:lstStyle/>
          <a:p>
            <a:r>
              <a:rPr lang="en-US" dirty="0"/>
              <a:t>Strategic planning </a:t>
            </a:r>
            <a:br>
              <a:rPr lang="en-US" dirty="0"/>
            </a:br>
            <a:r>
              <a:rPr lang="en-US" dirty="0"/>
              <a:t/>
            </a:r>
            <a:br>
              <a:rPr lang="en-US" dirty="0"/>
            </a:br>
            <a:r>
              <a:rPr lang="en-US" dirty="0"/>
              <a:t>versus </a:t>
            </a:r>
            <a:br>
              <a:rPr lang="en-US" dirty="0"/>
            </a:br>
            <a:r>
              <a:rPr lang="en-US" dirty="0"/>
              <a:t/>
            </a:r>
            <a:br>
              <a:rPr lang="en-US" dirty="0"/>
            </a:br>
            <a:r>
              <a:rPr lang="en-US" dirty="0"/>
              <a:t>Operational planning</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Strategic planning</a:t>
            </a:r>
            <a:endParaRPr lang="en-AU"/>
          </a:p>
        </p:txBody>
      </p:sp>
      <p:sp>
        <p:nvSpPr>
          <p:cNvPr id="45059" name="Rectangle 3"/>
          <p:cNvSpPr>
            <a:spLocks noGrp="1" noChangeArrowheads="1"/>
          </p:cNvSpPr>
          <p:nvPr>
            <p:ph type="body" idx="1"/>
          </p:nvPr>
        </p:nvSpPr>
        <p:spPr>
          <a:xfrm>
            <a:off x="457200" y="1295400"/>
            <a:ext cx="8153400" cy="4724400"/>
          </a:xfrm>
        </p:spPr>
        <p:txBody>
          <a:bodyPr/>
          <a:lstStyle/>
          <a:p>
            <a:r>
              <a:rPr lang="en-US"/>
              <a:t>Time frame = 3-5years into the future</a:t>
            </a:r>
          </a:p>
          <a:p>
            <a:r>
              <a:rPr lang="en-US"/>
              <a:t>Ambiguity</a:t>
            </a:r>
          </a:p>
          <a:p>
            <a:r>
              <a:rPr lang="en-US"/>
              <a:t>Complexity</a:t>
            </a:r>
          </a:p>
          <a:p>
            <a:r>
              <a:rPr lang="en-US"/>
              <a:t>Non-routine</a:t>
            </a:r>
          </a:p>
          <a:p>
            <a:r>
              <a:rPr lang="en-US"/>
              <a:t>Organisation wide</a:t>
            </a:r>
          </a:p>
          <a:p>
            <a:r>
              <a:rPr lang="en-US"/>
              <a:t>Fundamental</a:t>
            </a:r>
          </a:p>
          <a:p>
            <a:r>
              <a:rPr lang="en-US"/>
              <a:t>Significant change</a:t>
            </a:r>
          </a:p>
          <a:p>
            <a:r>
              <a:rPr lang="en-US"/>
              <a:t>Environment or expectation driven</a:t>
            </a:r>
            <a:endParaRPr lang="en-AU"/>
          </a:p>
        </p:txBody>
      </p:sp>
      <p:pic>
        <p:nvPicPr>
          <p:cNvPr id="45060" name="Picture 4" descr="j0312402"/>
          <p:cNvPicPr>
            <a:picLocks noChangeAspect="1" noChangeArrowheads="1"/>
          </p:cNvPicPr>
          <p:nvPr/>
        </p:nvPicPr>
        <p:blipFill>
          <a:blip r:embed="rId2"/>
          <a:srcRect/>
          <a:stretch>
            <a:fillRect/>
          </a:stretch>
        </p:blipFill>
        <p:spPr bwMode="auto">
          <a:xfrm>
            <a:off x="5791200" y="2514600"/>
            <a:ext cx="1812925" cy="177006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Strategic Management</a:t>
            </a:r>
            <a:endParaRPr lang="en-AU"/>
          </a:p>
        </p:txBody>
      </p:sp>
      <p:sp>
        <p:nvSpPr>
          <p:cNvPr id="48131" name="Rectangle 3"/>
          <p:cNvSpPr>
            <a:spLocks noGrp="1" noChangeArrowheads="1"/>
          </p:cNvSpPr>
          <p:nvPr>
            <p:ph type="body" idx="1"/>
          </p:nvPr>
        </p:nvSpPr>
        <p:spPr/>
        <p:txBody>
          <a:bodyPr/>
          <a:lstStyle/>
          <a:p>
            <a:pPr>
              <a:buFontTx/>
              <a:buNone/>
            </a:pPr>
            <a:r>
              <a:rPr lang="en-US"/>
              <a:t>	</a:t>
            </a:r>
          </a:p>
          <a:p>
            <a:pPr>
              <a:buFontTx/>
              <a:buNone/>
            </a:pPr>
            <a:endParaRPr lang="en-US"/>
          </a:p>
          <a:p>
            <a:pPr>
              <a:buFontTx/>
              <a:buNone/>
            </a:pPr>
            <a:r>
              <a:rPr lang="en-US"/>
              <a:t>	</a:t>
            </a:r>
            <a:r>
              <a:rPr lang="en-US" i="1"/>
              <a:t>Aligning the organisation with the internal resources and the external environment to ensure long term survival.</a:t>
            </a:r>
          </a:p>
          <a:p>
            <a:pPr>
              <a:buFontTx/>
              <a:buNone/>
            </a:pPr>
            <a:endParaRPr lang="en-US"/>
          </a:p>
          <a:p>
            <a:endParaRPr lang="en-AU"/>
          </a:p>
        </p:txBody>
      </p:sp>
      <p:pic>
        <p:nvPicPr>
          <p:cNvPr id="48132" name="Picture 4" descr="j0281023"/>
          <p:cNvPicPr>
            <a:picLocks noChangeAspect="1" noChangeArrowheads="1"/>
          </p:cNvPicPr>
          <p:nvPr/>
        </p:nvPicPr>
        <p:blipFill>
          <a:blip r:embed="rId2"/>
          <a:srcRect/>
          <a:stretch>
            <a:fillRect/>
          </a:stretch>
        </p:blipFill>
        <p:spPr bwMode="auto">
          <a:xfrm>
            <a:off x="6553200" y="3429000"/>
            <a:ext cx="1387475" cy="26701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a:t>Strategic Management involves:</a:t>
            </a:r>
            <a:endParaRPr lang="en-AU"/>
          </a:p>
        </p:txBody>
      </p:sp>
      <p:sp>
        <p:nvSpPr>
          <p:cNvPr id="49155" name="Rectangle 3"/>
          <p:cNvSpPr>
            <a:spLocks noGrp="1" noChangeArrowheads="1"/>
          </p:cNvSpPr>
          <p:nvPr>
            <p:ph type="body" idx="1"/>
          </p:nvPr>
        </p:nvSpPr>
        <p:spPr/>
        <p:txBody>
          <a:bodyPr/>
          <a:lstStyle/>
          <a:p>
            <a:r>
              <a:rPr lang="en-US"/>
              <a:t>Identifying where the organisation is currently</a:t>
            </a:r>
          </a:p>
          <a:p>
            <a:r>
              <a:rPr lang="en-US"/>
              <a:t>Assessing how the external environment is likely to impact on the organisation</a:t>
            </a:r>
          </a:p>
          <a:p>
            <a:r>
              <a:rPr lang="en-US"/>
              <a:t>Deciding what alternative actions are possible to reach the vision and mission</a:t>
            </a:r>
          </a:p>
          <a:p>
            <a:r>
              <a:rPr lang="en-US"/>
              <a:t>Choosing an action or a number of actions</a:t>
            </a:r>
          </a:p>
          <a:p>
            <a:r>
              <a:rPr lang="en-US"/>
              <a:t>Implementing the choice(s)</a:t>
            </a:r>
            <a:endParaRPr lang="en-A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p:txBody>
          <a:bodyPr/>
          <a:lstStyle/>
          <a:p>
            <a:r>
              <a:rPr lang="en-US"/>
              <a:t>Strategic Plans</a:t>
            </a:r>
            <a:endParaRPr lang="en-AU"/>
          </a:p>
        </p:txBody>
      </p:sp>
      <p:sp>
        <p:nvSpPr>
          <p:cNvPr id="50179" name="Rectangle 1027"/>
          <p:cNvSpPr>
            <a:spLocks noGrp="1" noChangeArrowheads="1"/>
          </p:cNvSpPr>
          <p:nvPr>
            <p:ph type="body" idx="1"/>
          </p:nvPr>
        </p:nvSpPr>
        <p:spPr/>
        <p:txBody>
          <a:bodyPr/>
          <a:lstStyle/>
          <a:p>
            <a:pPr>
              <a:lnSpc>
                <a:spcPct val="90000"/>
              </a:lnSpc>
            </a:pPr>
            <a:r>
              <a:rPr lang="en-US" dirty="0"/>
              <a:t>Strategic plans are focused on the whole </a:t>
            </a:r>
            <a:r>
              <a:rPr lang="en-US" dirty="0" err="1"/>
              <a:t>organisation</a:t>
            </a:r>
            <a:r>
              <a:rPr lang="en-US" dirty="0"/>
              <a:t>, providing overarching objectives for the </a:t>
            </a:r>
            <a:r>
              <a:rPr lang="en-US" dirty="0" err="1"/>
              <a:t>organisation</a:t>
            </a:r>
            <a:r>
              <a:rPr lang="en-US" dirty="0"/>
              <a:t>, its direction and how it will interact with its environment.</a:t>
            </a:r>
            <a:br>
              <a:rPr lang="en-US" dirty="0"/>
            </a:br>
            <a:endParaRPr lang="en-US" dirty="0"/>
          </a:p>
          <a:p>
            <a:pPr>
              <a:lnSpc>
                <a:spcPct val="90000"/>
              </a:lnSpc>
            </a:pPr>
            <a:r>
              <a:rPr lang="en-US" dirty="0"/>
              <a:t>These provide the backdrop to the development of </a:t>
            </a:r>
            <a:r>
              <a:rPr lang="en-US" dirty="0" smtClean="0"/>
              <a:t>KPI’s –key performance indicators </a:t>
            </a:r>
            <a:r>
              <a:rPr lang="en-US" dirty="0"/>
              <a:t>and Critical Success Factors (CSF’s) for the </a:t>
            </a:r>
            <a:r>
              <a:rPr lang="en-US" dirty="0" err="1"/>
              <a:t>organisation</a:t>
            </a:r>
            <a:r>
              <a:rPr lang="en-US" dirty="0"/>
              <a:t> and operational plans.</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Strategic Management</a:t>
            </a:r>
            <a:endParaRPr lang="en-AU"/>
          </a:p>
        </p:txBody>
      </p:sp>
      <p:sp>
        <p:nvSpPr>
          <p:cNvPr id="51203" name="Rectangle 3"/>
          <p:cNvSpPr>
            <a:spLocks noGrp="1" noChangeArrowheads="1"/>
          </p:cNvSpPr>
          <p:nvPr>
            <p:ph type="body" idx="1"/>
          </p:nvPr>
        </p:nvSpPr>
        <p:spPr/>
        <p:txBody>
          <a:bodyPr/>
          <a:lstStyle/>
          <a:p>
            <a:r>
              <a:rPr lang="en-US"/>
              <a:t>From the KPI’s and CSF’s the organisation can monitor its performance and individuals can develop their own performance objectives.</a:t>
            </a:r>
            <a:br>
              <a:rPr lang="en-US"/>
            </a:br>
            <a:endParaRPr lang="en-US"/>
          </a:p>
          <a:p>
            <a:r>
              <a:rPr lang="en-US"/>
              <a:t>The broad and necessary framework for a performance management system is then in place.</a:t>
            </a:r>
            <a:endParaRPr lang="en-A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a:t>Operational plans</a:t>
            </a:r>
            <a:endParaRPr lang="en-AU"/>
          </a:p>
        </p:txBody>
      </p:sp>
      <p:sp>
        <p:nvSpPr>
          <p:cNvPr id="47107" name="Rectangle 3"/>
          <p:cNvSpPr>
            <a:spLocks noGrp="1" noChangeArrowheads="1"/>
          </p:cNvSpPr>
          <p:nvPr>
            <p:ph type="body" idx="1"/>
          </p:nvPr>
        </p:nvSpPr>
        <p:spPr/>
        <p:txBody>
          <a:bodyPr/>
          <a:lstStyle/>
          <a:p>
            <a:r>
              <a:rPr lang="en-US"/>
              <a:t>Also known as business plans</a:t>
            </a:r>
          </a:p>
          <a:p>
            <a:r>
              <a:rPr lang="en-US"/>
              <a:t>Time frame = 12 months (to 3 years) into the future</a:t>
            </a:r>
          </a:p>
          <a:p>
            <a:r>
              <a:rPr lang="en-US"/>
              <a:t>More predictable, systemised and specific than strategic management</a:t>
            </a:r>
          </a:p>
          <a:p>
            <a:r>
              <a:rPr lang="en-US"/>
              <a:t>Routinised</a:t>
            </a:r>
          </a:p>
          <a:p>
            <a:r>
              <a:rPr lang="en-US"/>
              <a:t>Small scale change</a:t>
            </a:r>
          </a:p>
          <a:p>
            <a:r>
              <a:rPr lang="en-US"/>
              <a:t>Resource driven</a:t>
            </a:r>
            <a:endParaRPr lang="en-AU"/>
          </a:p>
        </p:txBody>
      </p:sp>
      <p:pic>
        <p:nvPicPr>
          <p:cNvPr id="47108" name="Picture 4" descr="j0326744"/>
          <p:cNvPicPr>
            <a:picLocks noChangeAspect="1" noChangeArrowheads="1"/>
          </p:cNvPicPr>
          <p:nvPr/>
        </p:nvPicPr>
        <p:blipFill>
          <a:blip r:embed="rId2"/>
          <a:srcRect/>
          <a:stretch>
            <a:fillRect/>
          </a:stretch>
        </p:blipFill>
        <p:spPr bwMode="auto">
          <a:xfrm>
            <a:off x="6034088" y="3581400"/>
            <a:ext cx="1677987" cy="2205038"/>
          </a:xfrm>
          <a:prstGeom prst="rect">
            <a:avLst/>
          </a:prstGeom>
          <a:noFill/>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EFINEDINNAVIGATOR" val="False"/>
  <p:tag name="BRANCHTO" val="0"/>
</p:tagLst>
</file>

<file path=ppt/theme/theme1.xml><?xml version="1.0" encoding="utf-8"?>
<a:theme xmlns:a="http://schemas.openxmlformats.org/drawingml/2006/main" name="Selling a Product or Service">
  <a:themeElements>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fontScheme name="Selling a Product or Servic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Office\Templates\1033\Selling a Product or Service.pot</Template>
  <TotalTime>155</TotalTime>
  <Words>329</Words>
  <Application>Microsoft PowerPoint 7.0</Application>
  <PresentationFormat>On-screen Show (4:3)</PresentationFormat>
  <Paragraphs>72</Paragraphs>
  <Slides>20</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6" baseType="lpstr">
      <vt:lpstr>Times New Roman</vt:lpstr>
      <vt:lpstr>Tahoma</vt:lpstr>
      <vt:lpstr>Arial</vt:lpstr>
      <vt:lpstr>Comic Sans MS</vt:lpstr>
      <vt:lpstr>Selling a Product or Service</vt:lpstr>
      <vt:lpstr>MS Organization Chart 2.0</vt:lpstr>
      <vt:lpstr>  Manage People Performance</vt:lpstr>
      <vt:lpstr>What does the organisation need to achieve? How do you manage the risks of not achieving this or performing in accordance with organisation standards  Determine the scope of various job roles and establish appropriate performance standards. </vt:lpstr>
      <vt:lpstr>Strategic planning   versus   Operational planning</vt:lpstr>
      <vt:lpstr>Strategic planning</vt:lpstr>
      <vt:lpstr>Strategic Management</vt:lpstr>
      <vt:lpstr>Strategic Management involves:</vt:lpstr>
      <vt:lpstr>Strategic Plans</vt:lpstr>
      <vt:lpstr>Strategic Management</vt:lpstr>
      <vt:lpstr>Operational plans</vt:lpstr>
      <vt:lpstr>Slide 10</vt:lpstr>
      <vt:lpstr>Operational plan</vt:lpstr>
      <vt:lpstr>The relationship between strategy and operational plans</vt:lpstr>
      <vt:lpstr>The role of operational plans in performance management</vt:lpstr>
      <vt:lpstr>The role of operational plans in performance management</vt:lpstr>
      <vt:lpstr>Connection between operational plans and performance</vt:lpstr>
      <vt:lpstr>Slide 16</vt:lpstr>
      <vt:lpstr>The operational plan for this section reads in part</vt:lpstr>
      <vt:lpstr>Slide 18</vt:lpstr>
      <vt:lpstr>Slide 19</vt:lpstr>
      <vt:lpstr>Slide 20</vt:lpstr>
    </vt:vector>
  </TitlesOfParts>
  <Company>mycompany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9789B  Manage People Performance</dc:title>
  <dc:creator>Tanya Luke</dc:creator>
  <cp:lastModifiedBy>Steve Ford</cp:lastModifiedBy>
  <cp:revision>9</cp:revision>
  <cp:lastPrinted>1601-01-01T00:00:00Z</cp:lastPrinted>
  <dcterms:created xsi:type="dcterms:W3CDTF">2005-07-17T11:04:37Z</dcterms:created>
  <dcterms:modified xsi:type="dcterms:W3CDTF">2010-02-08T20:43:20Z</dcterms:modified>
</cp:coreProperties>
</file>